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2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EC9C49-FA7B-4746-9B10-4BE951042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80C46FC-51D0-4331-8545-D6AF151B4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947614-CFB9-4047-B172-872D9B616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14AD-0B80-437A-8F38-2DCA5E1203DA}" type="datetimeFigureOut">
              <a:rPr lang="fr-CA" smtClean="0"/>
              <a:t>2022-06-21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5558CF-6C69-4579-92AD-51438627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E845FC-C083-4922-B7D2-767A0659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482-EDA5-4481-A03A-A39E800679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248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B6000D-C18C-4F25-9316-DBB7BA0BE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601FA75-F8EA-49AE-80D7-8DC1CFB44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38FF2A-1E1F-4FAE-AC4D-C872049C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14AD-0B80-437A-8F38-2DCA5E1203DA}" type="datetimeFigureOut">
              <a:rPr lang="fr-CA" smtClean="0"/>
              <a:t>2022-06-21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B4EEE0-1040-4AB8-8ADB-CF3ED4414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0CB546-3BEA-459C-B11C-2056FE9F1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482-EDA5-4481-A03A-A39E800679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922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8AE6D68-0B3E-44FA-893A-616EA77E9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2B54FF-C98B-4A0D-9747-7C779E62C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47D6-AD34-47AC-B947-97C051A3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14AD-0B80-437A-8F38-2DCA5E1203DA}" type="datetimeFigureOut">
              <a:rPr lang="fr-CA" smtClean="0"/>
              <a:t>2022-06-21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A25D98-44D8-410D-A384-4D2B86FB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B3BFFC-89B7-47DF-91A9-A19CC526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482-EDA5-4481-A03A-A39E800679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567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D3A215-3319-461D-93EF-1E4B96E43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F46A94-AF0F-4D00-9696-32AFF45D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45E270-DF7F-4055-AF1B-765EDAE91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14AD-0B80-437A-8F38-2DCA5E1203DA}" type="datetimeFigureOut">
              <a:rPr lang="fr-CA" smtClean="0"/>
              <a:t>2022-06-21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8CA411-E0FC-4564-BC81-5D74B357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727957-A3F8-46EF-AF5D-6C5E2B27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482-EDA5-4481-A03A-A39E800679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709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CB1A2B-F242-4DE7-BE84-76302089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9EFD6A-2D76-4F27-84AF-922080796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47C5C3-8521-40A6-BCDB-AB187C37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14AD-0B80-437A-8F38-2DCA5E1203DA}" type="datetimeFigureOut">
              <a:rPr lang="fr-CA" smtClean="0"/>
              <a:t>2022-06-21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98349E-20FF-4498-B3B6-149CC55B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8909A9-8A70-4BA4-962B-AC9444A50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482-EDA5-4481-A03A-A39E800679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899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7600A8-FFC8-4AB4-A787-A00480197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BA99D7-90E7-442C-A809-11692F66D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D58548-A623-4FE9-AB70-0E442F793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A38420-A188-4096-B8E7-492F4ADBD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14AD-0B80-437A-8F38-2DCA5E1203DA}" type="datetimeFigureOut">
              <a:rPr lang="fr-CA" smtClean="0"/>
              <a:t>2022-06-21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6ED57B-8691-4F4C-B3AD-135E60A38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8590E8-7981-456C-A9C5-58736A6B1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482-EDA5-4481-A03A-A39E800679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966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0EB5D6-7064-4451-A246-53E4677E6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4C587B-0597-4F49-AE32-34DE3E66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3564EE-0688-49F4-B486-D7590CE09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6AB205-8907-47A8-9D7D-9B6D2CFBBF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868C843-24B4-4115-9AE0-3EA390D66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9B4340D-0D8C-48CF-829A-E8F469425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14AD-0B80-437A-8F38-2DCA5E1203DA}" type="datetimeFigureOut">
              <a:rPr lang="fr-CA" smtClean="0"/>
              <a:t>2022-06-21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6D2AF04-3F0C-4A55-ADC2-BD215625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D669AED-818F-4F6C-BF7C-75B9C553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482-EDA5-4481-A03A-A39E800679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091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F75B9E-B8D5-4CC3-B6E8-944A5EBEE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817454A-6375-4CDE-AA3A-399C41E29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14AD-0B80-437A-8F38-2DCA5E1203DA}" type="datetimeFigureOut">
              <a:rPr lang="fr-CA" smtClean="0"/>
              <a:t>2022-06-21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E088ED-7A91-43EB-BBB8-1EF633522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18E4B2-465D-41F5-90A0-C25BB580C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482-EDA5-4481-A03A-A39E800679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677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C54659C-2C9D-4CAA-BC9E-97C0608B9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14AD-0B80-437A-8F38-2DCA5E1203DA}" type="datetimeFigureOut">
              <a:rPr lang="fr-CA" smtClean="0"/>
              <a:t>2022-06-21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122834F-9304-4E08-93DB-2F6ED249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565825-FF89-47F0-8D28-8A5129BB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482-EDA5-4481-A03A-A39E800679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931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FF36F5-254E-405E-A75D-62D64253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D74F91-DA6E-413C-9411-385C3C01D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A03CBA-02BE-405D-91C0-A02DEA592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11BB1A-3153-4F54-B212-A2D45FF4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14AD-0B80-437A-8F38-2DCA5E1203DA}" type="datetimeFigureOut">
              <a:rPr lang="fr-CA" smtClean="0"/>
              <a:t>2022-06-21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BB13A1-FFFC-4D22-B6CE-B8CEF6B8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3769D5-9850-4133-828C-42A8AA5A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482-EDA5-4481-A03A-A39E800679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055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8C550E-13DF-4B6A-A2B9-B90A88A09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96D4CB0-2CB9-4484-92BF-DA3C542033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74D229-5C75-4700-B780-599459EA7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65D18B-A3EB-4C69-ACFB-B699BAB4D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14AD-0B80-437A-8F38-2DCA5E1203DA}" type="datetimeFigureOut">
              <a:rPr lang="fr-CA" smtClean="0"/>
              <a:t>2022-06-21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4AC9DE-B4E2-4A1A-AD5C-7AE971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971826-07F6-410B-8F1C-1BFB3140D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1482-EDA5-4481-A03A-A39E800679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931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54836F-4319-4D1C-8CFC-3F4B8EC3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75A668-FA37-4A9C-98DB-7F800D594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B7E32C-EE42-42B6-BB7B-138A56004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14AD-0B80-437A-8F38-2DCA5E1203DA}" type="datetimeFigureOut">
              <a:rPr lang="fr-CA" smtClean="0"/>
              <a:t>2022-06-21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B0BE1D-D249-42D6-AEFB-9E380B830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A93BED-2C40-43C5-B383-37D7C9148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11482-EDA5-4481-A03A-A39E800679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994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46CA671-5CBB-EA61-6528-84BEA84FB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" r="326"/>
          <a:stretch/>
        </p:blipFill>
        <p:spPr>
          <a:xfrm>
            <a:off x="15240" y="777240"/>
            <a:ext cx="12176760" cy="3429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972007A-50A1-5E8A-AFC8-83DD2321472F}"/>
              </a:ext>
            </a:extLst>
          </p:cNvPr>
          <p:cNvSpPr txBox="1"/>
          <p:nvPr/>
        </p:nvSpPr>
        <p:spPr>
          <a:xfrm>
            <a:off x="1775460" y="6413361"/>
            <a:ext cx="86410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0" algn="ctr"/>
                <a:tab pos="5486400" algn="r"/>
              </a:tabLst>
            </a:pPr>
            <a:r>
              <a:rPr lang="fr-CA" sz="1200" dirty="0">
                <a:solidFill>
                  <a:srgbClr val="A6A6A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Orchestre symphonique de Québec. Conception : Geneviève Nadeau. Édition et révision : Marie-Ève Paquin, Aurélie Thériault Brillon.</a:t>
            </a:r>
            <a:endParaRPr lang="fr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E0AAE9D-DB22-4B0D-0E0B-BDDDA0C449AD}"/>
              </a:ext>
            </a:extLst>
          </p:cNvPr>
          <p:cNvSpPr txBox="1"/>
          <p:nvPr/>
        </p:nvSpPr>
        <p:spPr>
          <a:xfrm>
            <a:off x="411480" y="4294138"/>
            <a:ext cx="113842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800" dirty="0">
                <a:latin typeface="TradeGothic OSQ" panose="02000806040000020004" pitchFamily="50" charset="0"/>
              </a:rPr>
              <a:t>ACTIVITÉ D’APPRÉCIATION</a:t>
            </a:r>
          </a:p>
        </p:txBody>
      </p:sp>
    </p:spTree>
    <p:extLst>
      <p:ext uri="{BB962C8B-B14F-4D97-AF65-F5344CB8AC3E}">
        <p14:creationId xmlns:p14="http://schemas.microsoft.com/office/powerpoint/2010/main" val="84850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573C837F-9C91-4C42-9BE5-F50E0B6F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880"/>
          </a:xfrm>
          <a:solidFill>
            <a:srgbClr val="3C2F69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CA" sz="3500" b="1" dirty="0">
                <a:solidFill>
                  <a:schemeClr val="bg1"/>
                </a:solidFill>
                <a:latin typeface="TradeGothic OSQ" panose="02000806040000020004" pitchFamily="50" charset="0"/>
                <a:cs typeface="Calibri Light" panose="020F0302020204030204" pitchFamily="34" charset="0"/>
              </a:rPr>
              <a:t>  DESCRIPTION PERSONNELLE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495C2FE-43F3-48A5-A54D-14A14F1A01F6}"/>
              </a:ext>
            </a:extLst>
          </p:cNvPr>
          <p:cNvSpPr/>
          <p:nvPr/>
        </p:nvSpPr>
        <p:spPr>
          <a:xfrm>
            <a:off x="5968882" y="3048210"/>
            <a:ext cx="3718681" cy="371868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7BD209F-5AFD-4C4F-AA2C-7CF622F677C6}"/>
              </a:ext>
            </a:extLst>
          </p:cNvPr>
          <p:cNvSpPr/>
          <p:nvPr/>
        </p:nvSpPr>
        <p:spPr>
          <a:xfrm>
            <a:off x="8282198" y="1517753"/>
            <a:ext cx="3718681" cy="371868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B92699E-72C8-45EA-944A-BC02BFF570FB}"/>
              </a:ext>
            </a:extLst>
          </p:cNvPr>
          <p:cNvSpPr/>
          <p:nvPr/>
        </p:nvSpPr>
        <p:spPr>
          <a:xfrm>
            <a:off x="5631047" y="333572"/>
            <a:ext cx="3719009" cy="37190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 dirty="0"/>
          </a:p>
        </p:txBody>
      </p:sp>
      <p:sp>
        <p:nvSpPr>
          <p:cNvPr id="4" name="Zone de texte 2">
            <a:extLst>
              <a:ext uri="{FF2B5EF4-FFF2-40B4-BE49-F238E27FC236}">
                <a16:creationId xmlns:a16="http://schemas.microsoft.com/office/drawing/2014/main" id="{1BC670C9-11A4-491B-834C-C58454B1BDBC}"/>
              </a:ext>
            </a:extLst>
          </p:cNvPr>
          <p:cNvSpPr txBox="1">
            <a:spLocks noChangeArrowheads="1"/>
          </p:cNvSpPr>
          <p:nvPr/>
        </p:nvSpPr>
        <p:spPr bwMode="auto">
          <a:xfrm rot="849113">
            <a:off x="5963187" y="708600"/>
            <a:ext cx="3424781" cy="287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1" vert="horz" wrap="square" lIns="91440" tIns="45720" rIns="91440" bIns="45720" numCol="1" anchor="t" anchorCtr="0">
            <a:prstTxWarp prst="textArchUp">
              <a:avLst>
                <a:gd name="adj" fmla="val 12771243"/>
              </a:avLst>
            </a:prstTxWarp>
            <a:noAutofit/>
          </a:bodyPr>
          <a:lstStyle/>
          <a:p>
            <a:r>
              <a:rPr lang="fr-CA" sz="1800" dirty="0">
                <a:effectLst/>
                <a:ea typeface="Calibri" panose="020F0502020204030204" pitchFamily="34" charset="0"/>
              </a:rPr>
              <a:t>Ça me fait penser à …</a:t>
            </a:r>
            <a:endParaRPr lang="fr-CA" sz="1200" dirty="0">
              <a:effectLst/>
              <a:ea typeface="Calibri" panose="020F0502020204030204" pitchFamily="34" charset="0"/>
            </a:endParaRPr>
          </a:p>
        </p:txBody>
      </p:sp>
      <p:sp>
        <p:nvSpPr>
          <p:cNvPr id="5" name="Zone de texte 2">
            <a:extLst>
              <a:ext uri="{FF2B5EF4-FFF2-40B4-BE49-F238E27FC236}">
                <a16:creationId xmlns:a16="http://schemas.microsoft.com/office/drawing/2014/main" id="{A6FEDFDF-7B7E-4952-8011-67DE881B1DAE}"/>
              </a:ext>
            </a:extLst>
          </p:cNvPr>
          <p:cNvSpPr txBox="1">
            <a:spLocks noChangeArrowheads="1"/>
          </p:cNvSpPr>
          <p:nvPr/>
        </p:nvSpPr>
        <p:spPr bwMode="auto">
          <a:xfrm rot="4359188">
            <a:off x="8565986" y="1991071"/>
            <a:ext cx="3424781" cy="287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1" vert="horz" wrap="square" lIns="91440" tIns="45720" rIns="91440" bIns="45720" numCol="1" anchor="t" anchorCtr="0">
            <a:prstTxWarp prst="textArchUp">
              <a:avLst>
                <a:gd name="adj" fmla="val 12771243"/>
              </a:avLst>
            </a:prstTxWarp>
            <a:noAutofit/>
          </a:bodyPr>
          <a:lstStyle/>
          <a:p>
            <a:r>
              <a:rPr lang="fr-CA" sz="1800" dirty="0">
                <a:effectLst/>
                <a:ea typeface="Calibri" panose="020F0502020204030204" pitchFamily="34" charset="0"/>
              </a:rPr>
              <a:t>Ça me fait sentir/ressentir …</a:t>
            </a:r>
            <a:endParaRPr lang="fr-CA" sz="1200" dirty="0">
              <a:effectLst/>
              <a:ea typeface="Calibri" panose="020F0502020204030204" pitchFamily="34" charset="0"/>
            </a:endParaRPr>
          </a:p>
        </p:txBody>
      </p:sp>
      <p:sp>
        <p:nvSpPr>
          <p:cNvPr id="6" name="Zone de texte 2">
            <a:extLst>
              <a:ext uri="{FF2B5EF4-FFF2-40B4-BE49-F238E27FC236}">
                <a16:creationId xmlns:a16="http://schemas.microsoft.com/office/drawing/2014/main" id="{6BFBF43F-E967-42B5-968B-001627850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7377" y="4526033"/>
            <a:ext cx="3037396" cy="18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1" vert="horz" wrap="square" lIns="91440" tIns="45720" rIns="91440" bIns="45720" numCol="1" anchor="t" anchorCtr="0">
            <a:prstTxWarp prst="textArchDown">
              <a:avLst>
                <a:gd name="adj" fmla="val 624113"/>
              </a:avLst>
            </a:prstTxWarp>
            <a:noAutofit/>
          </a:bodyPr>
          <a:lstStyle/>
          <a:p>
            <a:r>
              <a:rPr lang="fr-CA" sz="1800" dirty="0">
                <a:effectLst/>
                <a:ea typeface="Calibri" panose="020F0502020204030204" pitchFamily="34" charset="0"/>
              </a:rPr>
              <a:t>Ça me donne le goût de…</a:t>
            </a:r>
            <a:endParaRPr lang="fr-CA" sz="12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7F9192C-57CC-40F7-8260-97832D5DA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8" r="13379"/>
          <a:stretch/>
        </p:blipFill>
        <p:spPr>
          <a:xfrm>
            <a:off x="3227830" y="2438250"/>
            <a:ext cx="2244641" cy="197178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B52A925-701F-49F3-A855-1FFBB6E56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10" y="1456226"/>
            <a:ext cx="2160335" cy="2466010"/>
          </a:xfrm>
          <a:prstGeom prst="rect">
            <a:avLst/>
          </a:prstGeom>
        </p:spPr>
      </p:pic>
      <p:pic>
        <p:nvPicPr>
          <p:cNvPr id="29" name="Picture 4" descr="Stickman, Bonhomme Allumette, Danse, Heureux, Saut">
            <a:extLst>
              <a:ext uri="{FF2B5EF4-FFF2-40B4-BE49-F238E27FC236}">
                <a16:creationId xmlns:a16="http://schemas.microsoft.com/office/drawing/2014/main" id="{ACA274E9-3DCF-4F68-AC7F-CAFE1A88F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40" y="4410039"/>
            <a:ext cx="2202738" cy="22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B3C2E3AD-A4F9-4A33-A33C-51DCF491492F}"/>
              </a:ext>
            </a:extLst>
          </p:cNvPr>
          <p:cNvSpPr txBox="1"/>
          <p:nvPr/>
        </p:nvSpPr>
        <p:spPr>
          <a:xfrm>
            <a:off x="6096000" y="1155700"/>
            <a:ext cx="2781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  <a:latin typeface="TradeGothic OSQ" panose="02000806040000020004" pitchFamily="50" charset="0"/>
              </a:rPr>
              <a:t>Écrire ici</a:t>
            </a: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solidFill>
                <a:schemeClr val="bg1"/>
              </a:solidFill>
              <a:latin typeface="TradeGothic OSQ" panose="02000806040000020004" pitchFamily="50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0C2BCD7-144E-43E6-A62F-5DB28BDC8AD6}"/>
              </a:ext>
            </a:extLst>
          </p:cNvPr>
          <p:cNvSpPr txBox="1"/>
          <p:nvPr/>
        </p:nvSpPr>
        <p:spPr>
          <a:xfrm>
            <a:off x="9350056" y="2270343"/>
            <a:ext cx="2251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  <a:latin typeface="TradeGothic OSQ" panose="02000806040000020004" pitchFamily="50" charset="0"/>
              </a:rPr>
              <a:t>Écrire ici</a:t>
            </a: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solidFill>
                <a:schemeClr val="bg1"/>
              </a:solidFill>
              <a:latin typeface="TradeGothic OSQ" panose="02000806040000020004" pitchFamily="50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E2BA0EC-A06E-489D-A229-30FB9D735732}"/>
              </a:ext>
            </a:extLst>
          </p:cNvPr>
          <p:cNvSpPr txBox="1"/>
          <p:nvPr/>
        </p:nvSpPr>
        <p:spPr>
          <a:xfrm>
            <a:off x="6437377" y="4092466"/>
            <a:ext cx="2439923" cy="232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  <a:latin typeface="TradeGothic OSQ" panose="02000806040000020004" pitchFamily="50" charset="0"/>
              </a:rPr>
              <a:t>Écrire ici</a:t>
            </a: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13785EF-F3C2-F14B-FA60-C53E8B5B1AC0}"/>
              </a:ext>
            </a:extLst>
          </p:cNvPr>
          <p:cNvSpPr txBox="1"/>
          <p:nvPr/>
        </p:nvSpPr>
        <p:spPr>
          <a:xfrm>
            <a:off x="9628985" y="6581000"/>
            <a:ext cx="25910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200" dirty="0">
                <a:solidFill>
                  <a:srgbClr val="A6A6A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Orchestre symphonique de Québec.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126525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A2860BBF-F4D1-4C26-9423-9C41B1EA97E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320800"/>
          </a:xfrm>
          <a:prstGeom prst="rect">
            <a:avLst/>
          </a:prstGeom>
          <a:solidFill>
            <a:srgbClr val="3C2F69"/>
          </a:solidFill>
          <a:ln>
            <a:solidFill>
              <a:srgbClr val="3C2F69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500" b="1" dirty="0">
                <a:solidFill>
                  <a:schemeClr val="bg1"/>
                </a:solidFill>
                <a:latin typeface="TradeGothic OSQ" panose="02000806040000020004" pitchFamily="50" charset="0"/>
                <a:cs typeface="Calibri Light" panose="020F0302020204030204" pitchFamily="34" charset="0"/>
              </a:rPr>
              <a:t>  DESCRIPTION PERSONNELLE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1B363B3-206D-4E01-8043-16BB2A22D8D6}"/>
              </a:ext>
            </a:extLst>
          </p:cNvPr>
          <p:cNvSpPr/>
          <p:nvPr/>
        </p:nvSpPr>
        <p:spPr>
          <a:xfrm>
            <a:off x="5280694" y="265045"/>
            <a:ext cx="6439130" cy="64391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16" name="Zone de texte 2">
            <a:extLst>
              <a:ext uri="{FF2B5EF4-FFF2-40B4-BE49-F238E27FC236}">
                <a16:creationId xmlns:a16="http://schemas.microsoft.com/office/drawing/2014/main" id="{463C0F3F-A0C9-4E21-B738-A33F99E773E9}"/>
              </a:ext>
            </a:extLst>
          </p:cNvPr>
          <p:cNvSpPr txBox="1">
            <a:spLocks noChangeArrowheads="1"/>
          </p:cNvSpPr>
          <p:nvPr/>
        </p:nvSpPr>
        <p:spPr bwMode="auto">
          <a:xfrm rot="849113">
            <a:off x="5535408" y="828557"/>
            <a:ext cx="5929701" cy="637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1" vert="horz" wrap="square" lIns="91440" tIns="45720" rIns="91440" bIns="45720" numCol="1" anchor="t" anchorCtr="0">
            <a:prstTxWarp prst="textArchUp">
              <a:avLst>
                <a:gd name="adj" fmla="val 12771243"/>
              </a:avLst>
            </a:prstTxWarp>
            <a:noAutofit/>
          </a:bodyPr>
          <a:lstStyle/>
          <a:p>
            <a:r>
              <a:rPr lang="fr-CA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Ça me fait penser à …</a:t>
            </a:r>
            <a:endParaRPr lang="fr-CA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3CE5F04-2461-47C4-AF54-8BCDE489A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10" y="2059397"/>
            <a:ext cx="3421990" cy="390618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B3391F9-31AF-4AE8-89BC-58A32F8F684E}"/>
              </a:ext>
            </a:extLst>
          </p:cNvPr>
          <p:cNvSpPr txBox="1"/>
          <p:nvPr/>
        </p:nvSpPr>
        <p:spPr>
          <a:xfrm>
            <a:off x="5867400" y="1828800"/>
            <a:ext cx="54285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  <a:latin typeface="TradeGothic OSQ" panose="02000806040000020004" pitchFamily="50" charset="0"/>
              </a:rPr>
              <a:t>Écrire ici</a:t>
            </a: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2F714FB-DC51-7A32-D5A8-3FF9CCD4AAF7}"/>
              </a:ext>
            </a:extLst>
          </p:cNvPr>
          <p:cNvSpPr txBox="1"/>
          <p:nvPr/>
        </p:nvSpPr>
        <p:spPr>
          <a:xfrm>
            <a:off x="9628985" y="6581000"/>
            <a:ext cx="25910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200" dirty="0">
                <a:solidFill>
                  <a:srgbClr val="A6A6A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Orchestre symphonique de Québec 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2874932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2813EBA7-0C56-48E4-92B2-C756C45BF48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325880"/>
          </a:xfrm>
          <a:prstGeom prst="rect">
            <a:avLst/>
          </a:prstGeom>
          <a:solidFill>
            <a:srgbClr val="3C2F69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500" b="1" dirty="0">
                <a:solidFill>
                  <a:schemeClr val="bg1"/>
                </a:solidFill>
                <a:latin typeface="TradeGothic OSQ" panose="02000806040000020004" pitchFamily="50" charset="0"/>
                <a:cs typeface="Calibri Light" panose="020F0302020204030204" pitchFamily="34" charset="0"/>
              </a:rPr>
              <a:t>  DESCRIPTION PERSONNELLE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B92699E-72C8-45EA-944A-BC02BFF570FB}"/>
              </a:ext>
            </a:extLst>
          </p:cNvPr>
          <p:cNvSpPr/>
          <p:nvPr/>
        </p:nvSpPr>
        <p:spPr>
          <a:xfrm>
            <a:off x="5346614" y="232951"/>
            <a:ext cx="6439130" cy="64391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4" name="Zone de texte 2">
            <a:extLst>
              <a:ext uri="{FF2B5EF4-FFF2-40B4-BE49-F238E27FC236}">
                <a16:creationId xmlns:a16="http://schemas.microsoft.com/office/drawing/2014/main" id="{1BC670C9-11A4-491B-834C-C58454B1BDBC}"/>
              </a:ext>
            </a:extLst>
          </p:cNvPr>
          <p:cNvSpPr txBox="1">
            <a:spLocks noChangeArrowheads="1"/>
          </p:cNvSpPr>
          <p:nvPr/>
        </p:nvSpPr>
        <p:spPr bwMode="auto">
          <a:xfrm rot="849113">
            <a:off x="5601328" y="819474"/>
            <a:ext cx="5929701" cy="601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1" vert="horz" wrap="square" lIns="91440" tIns="45720" rIns="91440" bIns="45720" numCol="1" anchor="t" anchorCtr="0">
            <a:prstTxWarp prst="textArchUp">
              <a:avLst>
                <a:gd name="adj" fmla="val 12771243"/>
              </a:avLst>
            </a:prstTxWarp>
            <a:noAutofit/>
          </a:bodyPr>
          <a:lstStyle/>
          <a:p>
            <a:r>
              <a:rPr lang="fr-CA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Ça me fait sentir / ressentir…</a:t>
            </a:r>
            <a:endParaRPr lang="fr-CA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304F924-0D65-4168-8BBC-7EB097116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8" r="13379"/>
          <a:stretch/>
        </p:blipFill>
        <p:spPr>
          <a:xfrm>
            <a:off x="1334491" y="2438401"/>
            <a:ext cx="3272740" cy="287491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80C0E0C-725F-4470-89FE-E64BA7F65EAB}"/>
              </a:ext>
            </a:extLst>
          </p:cNvPr>
          <p:cNvSpPr txBox="1"/>
          <p:nvPr/>
        </p:nvSpPr>
        <p:spPr>
          <a:xfrm>
            <a:off x="5943600" y="1892300"/>
            <a:ext cx="5499100" cy="426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  <a:latin typeface="TradeGothic OSQ" panose="02000806040000020004" pitchFamily="50" charset="0"/>
              </a:rPr>
              <a:t>Écrire ici</a:t>
            </a: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D9FD31-AC5C-57F2-AE99-424CC25111F2}"/>
              </a:ext>
            </a:extLst>
          </p:cNvPr>
          <p:cNvSpPr txBox="1"/>
          <p:nvPr/>
        </p:nvSpPr>
        <p:spPr>
          <a:xfrm>
            <a:off x="9628985" y="6581000"/>
            <a:ext cx="25910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200" dirty="0">
                <a:solidFill>
                  <a:srgbClr val="A6A6A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Orchestre symphonique de Québec 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143490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EF81F465-EC98-4277-A1A4-916C14B55BDC}"/>
              </a:ext>
            </a:extLst>
          </p:cNvPr>
          <p:cNvSpPr txBox="1">
            <a:spLocks/>
          </p:cNvSpPr>
          <p:nvPr/>
        </p:nvSpPr>
        <p:spPr>
          <a:xfrm>
            <a:off x="0" y="34394"/>
            <a:ext cx="12192000" cy="1291487"/>
          </a:xfrm>
          <a:prstGeom prst="rect">
            <a:avLst/>
          </a:prstGeom>
          <a:solidFill>
            <a:srgbClr val="3C2F69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500" b="1" dirty="0">
                <a:solidFill>
                  <a:schemeClr val="bg1"/>
                </a:solidFill>
                <a:latin typeface="TradeGothic OSQ" panose="02000806040000020004" pitchFamily="50" charset="0"/>
                <a:cs typeface="Calibri Light" panose="020F0302020204030204" pitchFamily="34" charset="0"/>
              </a:rPr>
              <a:t>  DESCRIPTION PERSONNELLE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B92699E-72C8-45EA-944A-BC02BFF570FB}"/>
              </a:ext>
            </a:extLst>
          </p:cNvPr>
          <p:cNvSpPr/>
          <p:nvPr/>
        </p:nvSpPr>
        <p:spPr>
          <a:xfrm>
            <a:off x="5392334" y="209435"/>
            <a:ext cx="6439130" cy="64391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4" name="Zone de texte 2">
            <a:extLst>
              <a:ext uri="{FF2B5EF4-FFF2-40B4-BE49-F238E27FC236}">
                <a16:creationId xmlns:a16="http://schemas.microsoft.com/office/drawing/2014/main" id="{1BC670C9-11A4-491B-834C-C58454B1BDBC}"/>
              </a:ext>
            </a:extLst>
          </p:cNvPr>
          <p:cNvSpPr txBox="1">
            <a:spLocks noChangeArrowheads="1"/>
          </p:cNvSpPr>
          <p:nvPr/>
        </p:nvSpPr>
        <p:spPr bwMode="auto">
          <a:xfrm rot="849113">
            <a:off x="5647048" y="843185"/>
            <a:ext cx="5929701" cy="600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1" vert="horz" wrap="square" lIns="91440" tIns="45720" rIns="91440" bIns="45720" numCol="1" anchor="t" anchorCtr="0">
            <a:prstTxWarp prst="textArchUp">
              <a:avLst>
                <a:gd name="adj" fmla="val 12771243"/>
              </a:avLst>
            </a:prstTxWarp>
            <a:noAutofit/>
          </a:bodyPr>
          <a:lstStyle/>
          <a:p>
            <a:r>
              <a:rPr lang="fr-CA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Ça me donne le goût de…</a:t>
            </a:r>
            <a:endParaRPr lang="fr-CA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Picture 4" descr="Stickman, Bonhomme Allumette, Danse, Heureux, Saut">
            <a:extLst>
              <a:ext uri="{FF2B5EF4-FFF2-40B4-BE49-F238E27FC236}">
                <a16:creationId xmlns:a16="http://schemas.microsoft.com/office/drawing/2014/main" id="{ACA274E9-3DCF-4F68-AC7F-CAFE1A88F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90" y="2306489"/>
            <a:ext cx="3888921" cy="402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915082A-603F-4D23-8D46-0D4B61C022FA}"/>
              </a:ext>
            </a:extLst>
          </p:cNvPr>
          <p:cNvSpPr txBox="1"/>
          <p:nvPr/>
        </p:nvSpPr>
        <p:spPr>
          <a:xfrm>
            <a:off x="6096000" y="1897445"/>
            <a:ext cx="54285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  <a:latin typeface="TradeGothic OSQ" panose="02000806040000020004" pitchFamily="50" charset="0"/>
              </a:rPr>
              <a:t>Écrire ici</a:t>
            </a:r>
          </a:p>
          <a:p>
            <a:endParaRPr lang="fr-CA" dirty="0">
              <a:solidFill>
                <a:schemeClr val="bg1"/>
              </a:solidFill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latin typeface="TradeGothic OSQ" panose="02000806040000020004" pitchFamily="50" charset="0"/>
            </a:endParaRPr>
          </a:p>
          <a:p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BE3E5FA-3CCB-DC73-D33C-EBD2E4E97546}"/>
              </a:ext>
            </a:extLst>
          </p:cNvPr>
          <p:cNvSpPr txBox="1"/>
          <p:nvPr/>
        </p:nvSpPr>
        <p:spPr>
          <a:xfrm>
            <a:off x="9628985" y="6581000"/>
            <a:ext cx="25910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200" dirty="0">
                <a:solidFill>
                  <a:srgbClr val="A6A6A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Orchestre symphonique de Québec 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1686847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FD3DF66E-1E48-437C-BF63-0166B486BCF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325880"/>
          </a:xfrm>
          <a:prstGeom prst="rect">
            <a:avLst/>
          </a:prstGeom>
          <a:solidFill>
            <a:srgbClr val="3C2F69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500" b="1" dirty="0">
                <a:solidFill>
                  <a:schemeClr val="bg1"/>
                </a:solidFill>
                <a:latin typeface="TradeGothic OSQ" panose="02000806040000020004" pitchFamily="50" charset="0"/>
                <a:cs typeface="Calibri Light" panose="020F0302020204030204" pitchFamily="34" charset="0"/>
              </a:rPr>
              <a:t>  REPÉRER LES ÉLÉMENTS MUSICAUX</a:t>
            </a:r>
          </a:p>
        </p:txBody>
      </p:sp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7AD27EA9-3496-452A-969A-2143681B3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907892"/>
              </p:ext>
            </p:extLst>
          </p:nvPr>
        </p:nvGraphicFramePr>
        <p:xfrm>
          <a:off x="360016" y="1736768"/>
          <a:ext cx="11471968" cy="47269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67992">
                  <a:extLst>
                    <a:ext uri="{9D8B030D-6E8A-4147-A177-3AD203B41FA5}">
                      <a16:colId xmlns:a16="http://schemas.microsoft.com/office/drawing/2014/main" val="3831168615"/>
                    </a:ext>
                  </a:extLst>
                </a:gridCol>
                <a:gridCol w="2867992">
                  <a:extLst>
                    <a:ext uri="{9D8B030D-6E8A-4147-A177-3AD203B41FA5}">
                      <a16:colId xmlns:a16="http://schemas.microsoft.com/office/drawing/2014/main" val="1757651701"/>
                    </a:ext>
                  </a:extLst>
                </a:gridCol>
                <a:gridCol w="2867992">
                  <a:extLst>
                    <a:ext uri="{9D8B030D-6E8A-4147-A177-3AD203B41FA5}">
                      <a16:colId xmlns:a16="http://schemas.microsoft.com/office/drawing/2014/main" val="2411719838"/>
                    </a:ext>
                  </a:extLst>
                </a:gridCol>
                <a:gridCol w="2867992">
                  <a:extLst>
                    <a:ext uri="{9D8B030D-6E8A-4147-A177-3AD203B41FA5}">
                      <a16:colId xmlns:a16="http://schemas.microsoft.com/office/drawing/2014/main" val="92241857"/>
                    </a:ext>
                  </a:extLst>
                </a:gridCol>
              </a:tblGrid>
              <a:tr h="488476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TradeGothic OSQ" panose="02000806040000020004" pitchFamily="50" charset="0"/>
                        </a:rPr>
                        <a:t>INSTRUMENTS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2F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TradeGothic OSQ" panose="02000806040000020004" pitchFamily="50" charset="0"/>
                        </a:rPr>
                        <a:t>HAUTEUR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2F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TradeGothic OSQ" panose="02000806040000020004" pitchFamily="50" charset="0"/>
                        </a:rPr>
                        <a:t>NUANCES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2F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TradeGothic OSQ" panose="02000806040000020004" pitchFamily="50" charset="0"/>
                        </a:rPr>
                        <a:t>VITESSE (TEMPO)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2F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042914"/>
                  </a:ext>
                </a:extLst>
              </a:tr>
              <a:tr h="4238503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406532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D78709B7-5065-F67D-3261-640CFF8E7EAD}"/>
              </a:ext>
            </a:extLst>
          </p:cNvPr>
          <p:cNvSpPr txBox="1"/>
          <p:nvPr/>
        </p:nvSpPr>
        <p:spPr>
          <a:xfrm>
            <a:off x="9628985" y="6581000"/>
            <a:ext cx="25910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200" dirty="0">
                <a:solidFill>
                  <a:srgbClr val="A6A6A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Orchestre symphonique de Québec 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22201039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126</Words>
  <Application>Microsoft Office PowerPoint</Application>
  <PresentationFormat>Grand écran</PresentationFormat>
  <Paragraphs>78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TradeGothic OSQ</vt:lpstr>
      <vt:lpstr>Thème Office</vt:lpstr>
      <vt:lpstr>Présentation PowerPoint</vt:lpstr>
      <vt:lpstr>  DESCRIPTION PERSONNELLE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APPRÉCIATION</dc:title>
  <dc:creator>Geneviève Nadeau</dc:creator>
  <cp:lastModifiedBy>Marie-Eve Paquin</cp:lastModifiedBy>
  <cp:revision>14</cp:revision>
  <dcterms:created xsi:type="dcterms:W3CDTF">2021-01-13T17:08:51Z</dcterms:created>
  <dcterms:modified xsi:type="dcterms:W3CDTF">2022-06-21T19:52:25Z</dcterms:modified>
</cp:coreProperties>
</file>