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58" r:id="rId3"/>
    <p:sldId id="257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91378"/>
    <a:srgbClr val="FFC20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e moye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D7AC3CCA-C797-4891-BE02-D94E43425B78}" styleName="Style moyen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6" d="100"/>
          <a:sy n="76" d="100"/>
        </p:scale>
        <p:origin x="31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26E10EF-50D0-4EF7-A36C-2B3F1B3FBDE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A67C37DD-788A-4DEC-A5F3-EA938A0D830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2D6F06E-9311-48C4-A749-4CCC202DED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93DED-9E07-4832-9A01-3B9B809C899A}" type="datetimeFigureOut">
              <a:rPr lang="fr-CA" smtClean="0"/>
              <a:t>2021-02-02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AA0D338-7DEA-45FF-986F-044DCD4B99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7A6EFE4-2C8E-4323-9E99-E056098B8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8B3F7-1459-468F-BAFF-E60E843E45E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0630660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05EBBAB-8BDB-4F56-B7B8-CDA4165ACF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3C89E87B-D7CF-44F8-B77B-826516867BF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2322D30-2975-4DEE-B5FF-90FE893F47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93DED-9E07-4832-9A01-3B9B809C899A}" type="datetimeFigureOut">
              <a:rPr lang="fr-CA" smtClean="0"/>
              <a:t>2021-02-02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B24A3BA-EDC8-48B8-AFC5-8DD9FC078F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1BC4B5A-6F1C-4586-9CC2-CBB2A32284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8B3F7-1459-468F-BAFF-E60E843E45E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9250839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B63665AB-8DA6-4B32-AD43-A7796F9D9AA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8C82EBAA-9EE9-45C6-B2F5-B2370CD0C7A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610587C-4BC4-491D-B92D-6656678F70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93DED-9E07-4832-9A01-3B9B809C899A}" type="datetimeFigureOut">
              <a:rPr lang="fr-CA" smtClean="0"/>
              <a:t>2021-02-02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2A73797-B551-4528-A650-848B758B67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DD73706-266B-4372-B4CB-BC8E35C9F7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8B3F7-1459-468F-BAFF-E60E843E45E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3290383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9C67417-DAF2-4030-AFE1-9D0FAE61AE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1EDABAF-3D8B-4EE5-A582-84A1520965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CB8B9D7-6AC5-4E0B-A8EF-D6D1AD6E18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93DED-9E07-4832-9A01-3B9B809C899A}" type="datetimeFigureOut">
              <a:rPr lang="fr-CA" smtClean="0"/>
              <a:t>2021-02-02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6040E17-1A60-43A6-AF04-3037928B2F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B3C1F08-7529-4328-9EB0-4EEB529E66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8B3F7-1459-468F-BAFF-E60E843E45E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5530982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EB875F4-FAD4-4423-8BCF-2B7418956C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0DC4AA4E-8554-4DA3-B443-9874803CC2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28713FA-563D-4BA0-B4EB-CD54A89904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93DED-9E07-4832-9A01-3B9B809C899A}" type="datetimeFigureOut">
              <a:rPr lang="fr-CA" smtClean="0"/>
              <a:t>2021-02-02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64FD351-5DB2-48DF-AE9E-E3C59F02E6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67D0CC6-8964-4CF1-89C6-23A04D4FEE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8B3F7-1459-468F-BAFF-E60E843E45E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5004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841D2DB-B44D-47B7-A477-C3A9F857C5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CFD1CF0-EB04-42B6-9B22-F5DA9B015FA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B8B715B5-6E7F-4289-986C-C165E8B1A1F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00D12C5B-E68A-4A6B-8B02-2894F30418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93DED-9E07-4832-9A01-3B9B809C899A}" type="datetimeFigureOut">
              <a:rPr lang="fr-CA" smtClean="0"/>
              <a:t>2021-02-02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7A6427F4-B5F4-4F05-BB9B-8FF5CE7205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7F8631C0-FCAC-4D5D-BF0A-7BCF73A144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8B3F7-1459-468F-BAFF-E60E843E45E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6967304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A109B65-445E-4466-993C-D3C2BC753E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F8CCE313-C017-4B1A-8B5D-8041270B2E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CA22A48E-42B1-4CBC-BDF7-10EE7177F9D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FF5341CD-35BA-4C2B-8868-516BAFDD092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9CF7D17A-BF67-42C8-ADC1-2723BB3AD8C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685B2E56-69E9-4965-A7DB-D1DD789476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93DED-9E07-4832-9A01-3B9B809C899A}" type="datetimeFigureOut">
              <a:rPr lang="fr-CA" smtClean="0"/>
              <a:t>2021-02-02</a:t>
            </a:fld>
            <a:endParaRPr lang="fr-CA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A3F4AD82-1954-4AE6-8856-E86E4D9D05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39409706-013B-4ACF-9F58-161089CB73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8B3F7-1459-468F-BAFF-E60E843E45E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6067970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2306A8B-E469-4BCC-901F-544B15F1F2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81BF1902-A0C8-4C87-ADE9-A8A56B02E9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93DED-9E07-4832-9A01-3B9B809C899A}" type="datetimeFigureOut">
              <a:rPr lang="fr-CA" smtClean="0"/>
              <a:t>2021-02-02</a:t>
            </a:fld>
            <a:endParaRPr lang="fr-CA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3A4C90A5-7A63-4C3C-9F80-2069CE6ABB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DB5C2BEF-3B63-4B25-94B2-433AC34825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8B3F7-1459-468F-BAFF-E60E843E45E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8109038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F9950ADE-4B1A-496C-969F-3EAC809630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93DED-9E07-4832-9A01-3B9B809C899A}" type="datetimeFigureOut">
              <a:rPr lang="fr-CA" smtClean="0"/>
              <a:t>2021-02-02</a:t>
            </a:fld>
            <a:endParaRPr lang="fr-CA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2AC32A61-DAED-4B62-903C-59C18279F8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40F73156-A235-4548-B6EF-7DBDDEE9A1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8B3F7-1459-468F-BAFF-E60E843E45E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7638855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D5C1C85-6EAB-4130-836E-68792D69B1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192ECBB-DD4A-4C7C-ADAD-2A63F27B53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665E971F-F8C6-4B31-BA06-E52D7FC4299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8CB81F06-9501-4C06-967E-11E8E797AC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93DED-9E07-4832-9A01-3B9B809C899A}" type="datetimeFigureOut">
              <a:rPr lang="fr-CA" smtClean="0"/>
              <a:t>2021-02-02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8A4E74E8-69BE-4A8A-82D5-F5499F302F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F63A1CDB-636E-4F25-926D-D6335FDE3B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8B3F7-1459-468F-BAFF-E60E843E45E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1610627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C4FB7D0-968D-4496-8D8C-69E05F12DB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04F9F575-1CA4-4DCF-8190-8EEC81FB2AC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58BAED57-B313-427A-90F9-7D1D43FA2C2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F8B0F845-E0D1-4350-B6EB-CF1517BE52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93DED-9E07-4832-9A01-3B9B809C899A}" type="datetimeFigureOut">
              <a:rPr lang="fr-CA" smtClean="0"/>
              <a:t>2021-02-02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50D91B41-6111-4B35-A2EB-337F7FA223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78B748BA-40A2-430D-A083-464082A811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8B3F7-1459-468F-BAFF-E60E843E45E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4731670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7B1EFE82-5CF8-4F90-B48C-8C31374ECC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18415D88-383B-4512-8EAA-C292311755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20622A4-0BF4-4CE9-869C-0301B0AF3C9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393DED-9E07-4832-9A01-3B9B809C899A}" type="datetimeFigureOut">
              <a:rPr lang="fr-CA" smtClean="0"/>
              <a:t>2021-02-02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A04EF85-D150-499E-BBA3-AE90E0BD1D5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B38FD21-7E7F-4863-B6F6-2C93EECC55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58B3F7-1459-468F-BAFF-E60E843E45E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6226346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oneTexte 5">
            <a:extLst>
              <a:ext uri="{FF2B5EF4-FFF2-40B4-BE49-F238E27FC236}">
                <a16:creationId xmlns:a16="http://schemas.microsoft.com/office/drawing/2014/main" id="{28A6AF5B-D1FA-421D-89FC-DFEB807BBFBE}"/>
              </a:ext>
            </a:extLst>
          </p:cNvPr>
          <p:cNvSpPr txBox="1"/>
          <p:nvPr/>
        </p:nvSpPr>
        <p:spPr>
          <a:xfrm>
            <a:off x="9931400" y="37465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fr-CA" dirty="0"/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83FA7537-C68A-4F7D-A7C7-2F2B95C9D70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4" y="283"/>
            <a:ext cx="12190992" cy="68574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39133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Tableau 11">
            <a:extLst>
              <a:ext uri="{FF2B5EF4-FFF2-40B4-BE49-F238E27FC236}">
                <a16:creationId xmlns:a16="http://schemas.microsoft.com/office/drawing/2014/main" id="{FA77B01B-7A45-4FE1-965B-A8BCB3B9F03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6770072"/>
              </p:ext>
            </p:extLst>
          </p:nvPr>
        </p:nvGraphicFramePr>
        <p:xfrm>
          <a:off x="549966" y="1649023"/>
          <a:ext cx="11092068" cy="4123872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2773017">
                  <a:extLst>
                    <a:ext uri="{9D8B030D-6E8A-4147-A177-3AD203B41FA5}">
                      <a16:colId xmlns:a16="http://schemas.microsoft.com/office/drawing/2014/main" val="2932502854"/>
                    </a:ext>
                  </a:extLst>
                </a:gridCol>
                <a:gridCol w="2773017">
                  <a:extLst>
                    <a:ext uri="{9D8B030D-6E8A-4147-A177-3AD203B41FA5}">
                      <a16:colId xmlns:a16="http://schemas.microsoft.com/office/drawing/2014/main" val="3716455025"/>
                    </a:ext>
                  </a:extLst>
                </a:gridCol>
                <a:gridCol w="2773017">
                  <a:extLst>
                    <a:ext uri="{9D8B030D-6E8A-4147-A177-3AD203B41FA5}">
                      <a16:colId xmlns:a16="http://schemas.microsoft.com/office/drawing/2014/main" val="70546462"/>
                    </a:ext>
                  </a:extLst>
                </a:gridCol>
                <a:gridCol w="2773017">
                  <a:extLst>
                    <a:ext uri="{9D8B030D-6E8A-4147-A177-3AD203B41FA5}">
                      <a16:colId xmlns:a16="http://schemas.microsoft.com/office/drawing/2014/main" val="702625563"/>
                    </a:ext>
                  </a:extLst>
                </a:gridCol>
              </a:tblGrid>
              <a:tr h="515484">
                <a:tc gridSpan="4">
                  <a:txBody>
                    <a:bodyPr/>
                    <a:lstStyle/>
                    <a:p>
                      <a:pPr algn="ctr"/>
                      <a:r>
                        <a:rPr lang="fr-CA" sz="2200" b="1" dirty="0">
                          <a:solidFill>
                            <a:schemeClr val="bg1"/>
                          </a:solidFill>
                          <a:latin typeface="TradeGothic OSQ" panose="02000806040000020004" pitchFamily="50" charset="0"/>
                          <a:cs typeface="Calibri Light" panose="020F0302020204030204" pitchFamily="34" charset="0"/>
                        </a:rPr>
                        <a:t>BANQUE DE MOTS</a:t>
                      </a:r>
                      <a:endParaRPr lang="fr-CA" sz="2200" b="1" dirty="0"/>
                    </a:p>
                  </a:txBody>
                  <a:tcPr anchor="ctr">
                    <a:solidFill>
                      <a:srgbClr val="D91378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CA" b="1" dirty="0"/>
                    </a:p>
                  </a:txBody>
                  <a:tcPr anchor="ctr">
                    <a:solidFill>
                      <a:srgbClr val="D91378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CA" b="1" dirty="0"/>
                    </a:p>
                  </a:txBody>
                  <a:tcPr anchor="ctr">
                    <a:solidFill>
                      <a:srgbClr val="D91378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CA" b="1" dirty="0"/>
                    </a:p>
                  </a:txBody>
                  <a:tcPr anchor="ctr">
                    <a:solidFill>
                      <a:srgbClr val="D9137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0712091"/>
                  </a:ext>
                </a:extLst>
              </a:tr>
              <a:tr h="515484">
                <a:tc>
                  <a:txBody>
                    <a:bodyPr/>
                    <a:lstStyle/>
                    <a:p>
                      <a:pPr algn="ctr"/>
                      <a:r>
                        <a:rPr lang="fr-CA" b="1" dirty="0">
                          <a:latin typeface="TradeGothic OSQ" panose="02000806040000020004" pitchFamily="50" charset="0"/>
                        </a:rPr>
                        <a:t>Résonnant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b="1" dirty="0">
                          <a:latin typeface="TradeGothic OSQ" panose="02000806040000020004" pitchFamily="50" charset="0"/>
                        </a:rPr>
                        <a:t>Sec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b="1" dirty="0">
                          <a:latin typeface="TradeGothic OSQ" panose="02000806040000020004" pitchFamily="50" charset="0"/>
                        </a:rPr>
                        <a:t>Lisse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b="1" dirty="0">
                          <a:latin typeface="TradeGothic OSQ" panose="02000806040000020004" pitchFamily="50" charset="0"/>
                        </a:rPr>
                        <a:t>Granuleux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3118614"/>
                  </a:ext>
                </a:extLst>
              </a:tr>
              <a:tr h="515484">
                <a:tc>
                  <a:txBody>
                    <a:bodyPr/>
                    <a:lstStyle/>
                    <a:p>
                      <a:pPr algn="ctr"/>
                      <a:r>
                        <a:rPr lang="fr-CA" b="1" dirty="0">
                          <a:latin typeface="TradeGothic OSQ" panose="02000806040000020004" pitchFamily="50" charset="0"/>
                        </a:rPr>
                        <a:t>Strident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b="1" dirty="0">
                          <a:latin typeface="TradeGothic OSQ" panose="02000806040000020004" pitchFamily="50" charset="0"/>
                        </a:rPr>
                        <a:t>Chaud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b="1" dirty="0">
                          <a:latin typeface="TradeGothic OSQ" panose="02000806040000020004" pitchFamily="50" charset="0"/>
                        </a:rPr>
                        <a:t>Puissant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b="1" dirty="0">
                          <a:latin typeface="TradeGothic OSQ" panose="02000806040000020004" pitchFamily="50" charset="0"/>
                        </a:rPr>
                        <a:t>Nasillard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9679723"/>
                  </a:ext>
                </a:extLst>
              </a:tr>
              <a:tr h="515484">
                <a:tc>
                  <a:txBody>
                    <a:bodyPr/>
                    <a:lstStyle/>
                    <a:p>
                      <a:pPr algn="ctr"/>
                      <a:r>
                        <a:rPr lang="fr-CA" b="1" dirty="0">
                          <a:latin typeface="TradeGothic OSQ" panose="02000806040000020004" pitchFamily="50" charset="0"/>
                        </a:rPr>
                        <a:t>Scintillant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b="1" dirty="0">
                          <a:latin typeface="TradeGothic OSQ" panose="02000806040000020004" pitchFamily="50" charset="0"/>
                        </a:rPr>
                        <a:t>Chaleureux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b="1" dirty="0">
                          <a:latin typeface="TradeGothic OSQ" panose="02000806040000020004" pitchFamily="50" charset="0"/>
                        </a:rPr>
                        <a:t>Explosif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b="1" dirty="0">
                          <a:latin typeface="TradeGothic OSQ" panose="02000806040000020004" pitchFamily="50" charset="0"/>
                        </a:rPr>
                        <a:t>Grinçant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6213834"/>
                  </a:ext>
                </a:extLst>
              </a:tr>
              <a:tr h="515484">
                <a:tc>
                  <a:txBody>
                    <a:bodyPr/>
                    <a:lstStyle/>
                    <a:p>
                      <a:pPr algn="ctr"/>
                      <a:r>
                        <a:rPr lang="fr-CA" b="1" dirty="0">
                          <a:latin typeface="TradeGothic OSQ" panose="02000806040000020004" pitchFamily="50" charset="0"/>
                        </a:rPr>
                        <a:t>Métallique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b="1" dirty="0">
                          <a:latin typeface="TradeGothic OSQ" panose="02000806040000020004" pitchFamily="50" charset="0"/>
                        </a:rPr>
                        <a:t>Rond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b="1" dirty="0">
                          <a:latin typeface="TradeGothic OSQ" panose="02000806040000020004" pitchFamily="50" charset="0"/>
                        </a:rPr>
                        <a:t>Perçant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b="1" dirty="0">
                          <a:latin typeface="TradeGothic OSQ" panose="02000806040000020004" pitchFamily="50" charset="0"/>
                        </a:rPr>
                        <a:t>Éclatant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0009375"/>
                  </a:ext>
                </a:extLst>
              </a:tr>
              <a:tr h="515484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A" sz="2200" b="1" dirty="0">
                          <a:solidFill>
                            <a:schemeClr val="bg1"/>
                          </a:solidFill>
                          <a:latin typeface="TradeGothic OSQ" panose="02000806040000020004" pitchFamily="50" charset="0"/>
                          <a:cs typeface="Calibri Light" panose="020F0302020204030204" pitchFamily="34" charset="0"/>
                        </a:rPr>
                        <a:t>BANQUE DE MOTS PERSONNELLE</a:t>
                      </a:r>
                      <a:endParaRPr lang="fr-CA" sz="2200" b="1" dirty="0"/>
                    </a:p>
                  </a:txBody>
                  <a:tcPr anchor="ctr">
                    <a:solidFill>
                      <a:srgbClr val="D91378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CA" b="1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fr-CA" b="1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fr-CA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74001910"/>
                  </a:ext>
                </a:extLst>
              </a:tr>
              <a:tr h="515484">
                <a:tc>
                  <a:txBody>
                    <a:bodyPr/>
                    <a:lstStyle/>
                    <a:p>
                      <a:pPr algn="ctr"/>
                      <a:endParaRPr lang="fr-CA" b="1" dirty="0">
                        <a:solidFill>
                          <a:schemeClr val="tx1"/>
                        </a:solidFill>
                        <a:latin typeface="TradeGothic OSQ" panose="02000806040000020004" pitchFamily="50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CA" b="1" dirty="0">
                        <a:solidFill>
                          <a:schemeClr val="tx1"/>
                        </a:solidFill>
                        <a:latin typeface="TradeGothic OSQ" panose="02000806040000020004" pitchFamily="50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CA" b="1" dirty="0">
                        <a:solidFill>
                          <a:schemeClr val="tx1"/>
                        </a:solidFill>
                        <a:latin typeface="TradeGothic OSQ" panose="02000806040000020004" pitchFamily="50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CA" b="1" dirty="0">
                        <a:solidFill>
                          <a:schemeClr val="tx1"/>
                        </a:solidFill>
                        <a:latin typeface="TradeGothic OSQ" panose="02000806040000020004" pitchFamily="50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6789038"/>
                  </a:ext>
                </a:extLst>
              </a:tr>
              <a:tr h="515484">
                <a:tc>
                  <a:txBody>
                    <a:bodyPr/>
                    <a:lstStyle/>
                    <a:p>
                      <a:pPr algn="ctr"/>
                      <a:endParaRPr lang="fr-CA" b="1" dirty="0">
                        <a:solidFill>
                          <a:schemeClr val="tx1"/>
                        </a:solidFill>
                        <a:latin typeface="TradeGothic OSQ" panose="02000806040000020004" pitchFamily="50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CA" b="1" dirty="0">
                        <a:solidFill>
                          <a:schemeClr val="tx1"/>
                        </a:solidFill>
                        <a:latin typeface="TradeGothic OSQ" panose="02000806040000020004" pitchFamily="50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CA" b="1" dirty="0">
                        <a:solidFill>
                          <a:schemeClr val="tx1"/>
                        </a:solidFill>
                        <a:latin typeface="TradeGothic OSQ" panose="02000806040000020004" pitchFamily="50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CA" b="1" dirty="0">
                        <a:solidFill>
                          <a:schemeClr val="tx1"/>
                        </a:solidFill>
                        <a:latin typeface="TradeGothic OSQ" panose="02000806040000020004" pitchFamily="50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239307"/>
                  </a:ext>
                </a:extLst>
              </a:tr>
            </a:tbl>
          </a:graphicData>
        </a:graphic>
      </p:graphicFrame>
      <p:sp>
        <p:nvSpPr>
          <p:cNvPr id="5" name="Titre 1">
            <a:extLst>
              <a:ext uri="{FF2B5EF4-FFF2-40B4-BE49-F238E27FC236}">
                <a16:creationId xmlns:a16="http://schemas.microsoft.com/office/drawing/2014/main" id="{67F2CEAC-1E61-4A9C-9B09-8EBC97DC9A3F}"/>
              </a:ext>
            </a:extLst>
          </p:cNvPr>
          <p:cNvSpPr txBox="1">
            <a:spLocks/>
          </p:cNvSpPr>
          <p:nvPr/>
        </p:nvSpPr>
        <p:spPr>
          <a:xfrm>
            <a:off x="0" y="1"/>
            <a:ext cx="12192000" cy="1325880"/>
          </a:xfrm>
          <a:prstGeom prst="rect">
            <a:avLst/>
          </a:prstGeom>
          <a:solidFill>
            <a:srgbClr val="D91378"/>
          </a:solidFill>
          <a:ln>
            <a:noFill/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CA" sz="3500" b="1" dirty="0">
                <a:solidFill>
                  <a:schemeClr val="bg1"/>
                </a:solidFill>
                <a:latin typeface="TradeGothic OSQ" panose="02000806040000020004" pitchFamily="50" charset="0"/>
                <a:cs typeface="Calibri Light" panose="020F0302020204030204" pitchFamily="34" charset="0"/>
              </a:rPr>
              <a:t>  LE TIMBRE</a:t>
            </a:r>
          </a:p>
        </p:txBody>
      </p:sp>
    </p:spTree>
    <p:extLst>
      <p:ext uri="{BB962C8B-B14F-4D97-AF65-F5344CB8AC3E}">
        <p14:creationId xmlns:p14="http://schemas.microsoft.com/office/powerpoint/2010/main" val="29436004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au 3">
            <a:extLst>
              <a:ext uri="{FF2B5EF4-FFF2-40B4-BE49-F238E27FC236}">
                <a16:creationId xmlns:a16="http://schemas.microsoft.com/office/drawing/2014/main" id="{DDE656D8-38C9-4D31-8F47-A0BBE8E955E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4168907"/>
              </p:ext>
            </p:extLst>
          </p:nvPr>
        </p:nvGraphicFramePr>
        <p:xfrm>
          <a:off x="207617" y="1686521"/>
          <a:ext cx="11776765" cy="4779987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355353">
                  <a:extLst>
                    <a:ext uri="{9D8B030D-6E8A-4147-A177-3AD203B41FA5}">
                      <a16:colId xmlns:a16="http://schemas.microsoft.com/office/drawing/2014/main" val="1522998053"/>
                    </a:ext>
                  </a:extLst>
                </a:gridCol>
                <a:gridCol w="2355353">
                  <a:extLst>
                    <a:ext uri="{9D8B030D-6E8A-4147-A177-3AD203B41FA5}">
                      <a16:colId xmlns:a16="http://schemas.microsoft.com/office/drawing/2014/main" val="349902775"/>
                    </a:ext>
                  </a:extLst>
                </a:gridCol>
                <a:gridCol w="2355353">
                  <a:extLst>
                    <a:ext uri="{9D8B030D-6E8A-4147-A177-3AD203B41FA5}">
                      <a16:colId xmlns:a16="http://schemas.microsoft.com/office/drawing/2014/main" val="2380116823"/>
                    </a:ext>
                  </a:extLst>
                </a:gridCol>
                <a:gridCol w="2355353">
                  <a:extLst>
                    <a:ext uri="{9D8B030D-6E8A-4147-A177-3AD203B41FA5}">
                      <a16:colId xmlns:a16="http://schemas.microsoft.com/office/drawing/2014/main" val="3116303082"/>
                    </a:ext>
                  </a:extLst>
                </a:gridCol>
                <a:gridCol w="2355353">
                  <a:extLst>
                    <a:ext uri="{9D8B030D-6E8A-4147-A177-3AD203B41FA5}">
                      <a16:colId xmlns:a16="http://schemas.microsoft.com/office/drawing/2014/main" val="3321320292"/>
                    </a:ext>
                  </a:extLst>
                </a:gridCol>
              </a:tblGrid>
              <a:tr h="670569">
                <a:tc>
                  <a:txBody>
                    <a:bodyPr/>
                    <a:lstStyle/>
                    <a:p>
                      <a:pPr algn="ctr"/>
                      <a:r>
                        <a:rPr lang="fr-CA" sz="2400" dirty="0">
                          <a:latin typeface="TradeGothic OSQ" panose="02000806040000020004" pitchFamily="50" charset="0"/>
                        </a:rPr>
                        <a:t>Piccolo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137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sz="2400" dirty="0">
                          <a:latin typeface="TradeGothic OSQ" panose="02000806040000020004" pitchFamily="50" charset="0"/>
                        </a:rPr>
                        <a:t>Flûte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137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sz="2400" dirty="0">
                          <a:latin typeface="TradeGothic OSQ" panose="02000806040000020004" pitchFamily="50" charset="0"/>
                        </a:rPr>
                        <a:t>Hautbois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137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sz="2400" dirty="0">
                          <a:latin typeface="TradeGothic OSQ" panose="02000806040000020004" pitchFamily="50" charset="0"/>
                        </a:rPr>
                        <a:t>Clarinette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137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sz="2400" dirty="0">
                          <a:latin typeface="TradeGothic OSQ" panose="02000806040000020004" pitchFamily="50" charset="0"/>
                        </a:rPr>
                        <a:t>Basson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137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8589215"/>
                  </a:ext>
                </a:extLst>
              </a:tr>
              <a:tr h="4109418">
                <a:tc>
                  <a:txBody>
                    <a:bodyPr/>
                    <a:lstStyle/>
                    <a:p>
                      <a:pPr algn="l"/>
                      <a:endParaRPr lang="fr-CA" dirty="0">
                        <a:solidFill>
                          <a:schemeClr val="tx1"/>
                        </a:solidFill>
                        <a:latin typeface="TradeGothic OSQ" panose="02000806040000020004" pitchFamily="50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CA" dirty="0">
                        <a:solidFill>
                          <a:schemeClr val="tx1"/>
                        </a:solidFill>
                        <a:latin typeface="TradeGothic OSQ" panose="02000806040000020004" pitchFamily="50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CA" dirty="0">
                        <a:solidFill>
                          <a:schemeClr val="tx1"/>
                        </a:solidFill>
                        <a:latin typeface="TradeGothic OSQ" panose="02000806040000020004" pitchFamily="50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CA" dirty="0">
                        <a:solidFill>
                          <a:schemeClr val="tx1"/>
                        </a:solidFill>
                        <a:latin typeface="TradeGothic OSQ" panose="02000806040000020004" pitchFamily="50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CA" dirty="0">
                        <a:solidFill>
                          <a:schemeClr val="tx1"/>
                        </a:solidFill>
                        <a:latin typeface="TradeGothic OSQ" panose="02000806040000020004" pitchFamily="50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7597076"/>
                  </a:ext>
                </a:extLst>
              </a:tr>
            </a:tbl>
          </a:graphicData>
        </a:graphic>
      </p:graphicFrame>
      <p:sp>
        <p:nvSpPr>
          <p:cNvPr id="5" name="Titre 1">
            <a:extLst>
              <a:ext uri="{FF2B5EF4-FFF2-40B4-BE49-F238E27FC236}">
                <a16:creationId xmlns:a16="http://schemas.microsoft.com/office/drawing/2014/main" id="{8210D05C-B233-49C4-8192-F80D7CC70FAA}"/>
              </a:ext>
            </a:extLst>
          </p:cNvPr>
          <p:cNvSpPr txBox="1">
            <a:spLocks/>
          </p:cNvSpPr>
          <p:nvPr/>
        </p:nvSpPr>
        <p:spPr>
          <a:xfrm>
            <a:off x="0" y="1"/>
            <a:ext cx="12192000" cy="1325880"/>
          </a:xfrm>
          <a:prstGeom prst="rect">
            <a:avLst/>
          </a:prstGeom>
          <a:solidFill>
            <a:srgbClr val="D91378"/>
          </a:solidFill>
          <a:ln>
            <a:noFill/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CA" sz="3500" b="1" dirty="0">
                <a:solidFill>
                  <a:schemeClr val="bg1"/>
                </a:solidFill>
                <a:latin typeface="TradeGothic OSQ" panose="02000806040000020004" pitchFamily="50" charset="0"/>
                <a:cs typeface="Calibri Light" panose="020F0302020204030204" pitchFamily="34" charset="0"/>
              </a:rPr>
              <a:t>  LES BOIS</a:t>
            </a:r>
          </a:p>
        </p:txBody>
      </p:sp>
    </p:spTree>
    <p:extLst>
      <p:ext uri="{BB962C8B-B14F-4D97-AF65-F5344CB8AC3E}">
        <p14:creationId xmlns:p14="http://schemas.microsoft.com/office/powerpoint/2010/main" val="22729698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au 3">
            <a:extLst>
              <a:ext uri="{FF2B5EF4-FFF2-40B4-BE49-F238E27FC236}">
                <a16:creationId xmlns:a16="http://schemas.microsoft.com/office/drawing/2014/main" id="{787FCBF3-3377-4D1D-83F0-DF9AAB23397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4633827"/>
              </p:ext>
            </p:extLst>
          </p:nvPr>
        </p:nvGraphicFramePr>
        <p:xfrm>
          <a:off x="260626" y="1584921"/>
          <a:ext cx="11670748" cy="4779987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917687">
                  <a:extLst>
                    <a:ext uri="{9D8B030D-6E8A-4147-A177-3AD203B41FA5}">
                      <a16:colId xmlns:a16="http://schemas.microsoft.com/office/drawing/2014/main" val="1522998053"/>
                    </a:ext>
                  </a:extLst>
                </a:gridCol>
                <a:gridCol w="2917687">
                  <a:extLst>
                    <a:ext uri="{9D8B030D-6E8A-4147-A177-3AD203B41FA5}">
                      <a16:colId xmlns:a16="http://schemas.microsoft.com/office/drawing/2014/main" val="349902775"/>
                    </a:ext>
                  </a:extLst>
                </a:gridCol>
                <a:gridCol w="2917687">
                  <a:extLst>
                    <a:ext uri="{9D8B030D-6E8A-4147-A177-3AD203B41FA5}">
                      <a16:colId xmlns:a16="http://schemas.microsoft.com/office/drawing/2014/main" val="2380116823"/>
                    </a:ext>
                  </a:extLst>
                </a:gridCol>
                <a:gridCol w="2917687">
                  <a:extLst>
                    <a:ext uri="{9D8B030D-6E8A-4147-A177-3AD203B41FA5}">
                      <a16:colId xmlns:a16="http://schemas.microsoft.com/office/drawing/2014/main" val="3116303082"/>
                    </a:ext>
                  </a:extLst>
                </a:gridCol>
              </a:tblGrid>
              <a:tr h="670569">
                <a:tc>
                  <a:txBody>
                    <a:bodyPr/>
                    <a:lstStyle/>
                    <a:p>
                      <a:pPr algn="ctr"/>
                      <a:r>
                        <a:rPr lang="fr-CA" sz="2400" dirty="0">
                          <a:latin typeface="TradeGothic OSQ" panose="02000806040000020004" pitchFamily="50" charset="0"/>
                        </a:rPr>
                        <a:t>Cor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137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sz="2400" dirty="0">
                          <a:latin typeface="TradeGothic OSQ" panose="02000806040000020004" pitchFamily="50" charset="0"/>
                        </a:rPr>
                        <a:t>Trompette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137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sz="2400" dirty="0">
                          <a:latin typeface="TradeGothic OSQ" panose="02000806040000020004" pitchFamily="50" charset="0"/>
                        </a:rPr>
                        <a:t>Trombone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137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sz="2400" dirty="0">
                          <a:latin typeface="TradeGothic OSQ" panose="02000806040000020004" pitchFamily="50" charset="0"/>
                        </a:rPr>
                        <a:t>Tuba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137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8589215"/>
                  </a:ext>
                </a:extLst>
              </a:tr>
              <a:tr h="4109418">
                <a:tc>
                  <a:txBody>
                    <a:bodyPr/>
                    <a:lstStyle/>
                    <a:p>
                      <a:pPr algn="l"/>
                      <a:endParaRPr lang="fr-CA" dirty="0">
                        <a:solidFill>
                          <a:schemeClr val="tx1"/>
                        </a:solidFill>
                        <a:latin typeface="TradeGothic OSQ" panose="02000806040000020004" pitchFamily="50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CA" dirty="0">
                        <a:solidFill>
                          <a:schemeClr val="tx1"/>
                        </a:solidFill>
                        <a:latin typeface="TradeGothic OSQ" panose="02000806040000020004" pitchFamily="50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CA" dirty="0">
                        <a:solidFill>
                          <a:schemeClr val="tx1"/>
                        </a:solidFill>
                        <a:latin typeface="TradeGothic OSQ" panose="02000806040000020004" pitchFamily="50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CA" dirty="0">
                        <a:solidFill>
                          <a:schemeClr val="tx1"/>
                        </a:solidFill>
                        <a:latin typeface="TradeGothic OSQ" panose="02000806040000020004" pitchFamily="50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7597076"/>
                  </a:ext>
                </a:extLst>
              </a:tr>
            </a:tbl>
          </a:graphicData>
        </a:graphic>
      </p:graphicFrame>
      <p:sp>
        <p:nvSpPr>
          <p:cNvPr id="4" name="Titre 1">
            <a:extLst>
              <a:ext uri="{FF2B5EF4-FFF2-40B4-BE49-F238E27FC236}">
                <a16:creationId xmlns:a16="http://schemas.microsoft.com/office/drawing/2014/main" id="{A80213DA-2E79-467F-A49E-521A22D5607A}"/>
              </a:ext>
            </a:extLst>
          </p:cNvPr>
          <p:cNvSpPr txBox="1">
            <a:spLocks/>
          </p:cNvSpPr>
          <p:nvPr/>
        </p:nvSpPr>
        <p:spPr>
          <a:xfrm>
            <a:off x="0" y="1"/>
            <a:ext cx="12192000" cy="1325880"/>
          </a:xfrm>
          <a:prstGeom prst="rect">
            <a:avLst/>
          </a:prstGeom>
          <a:solidFill>
            <a:srgbClr val="D91378"/>
          </a:solidFill>
          <a:ln>
            <a:noFill/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CA" sz="3500" b="1" dirty="0">
                <a:solidFill>
                  <a:schemeClr val="bg1"/>
                </a:solidFill>
                <a:latin typeface="TradeGothic OSQ" panose="02000806040000020004" pitchFamily="50" charset="0"/>
                <a:cs typeface="Calibri Light" panose="020F0302020204030204" pitchFamily="34" charset="0"/>
              </a:rPr>
              <a:t>  LES CUIVRES</a:t>
            </a:r>
          </a:p>
        </p:txBody>
      </p:sp>
    </p:spTree>
    <p:extLst>
      <p:ext uri="{BB962C8B-B14F-4D97-AF65-F5344CB8AC3E}">
        <p14:creationId xmlns:p14="http://schemas.microsoft.com/office/powerpoint/2010/main" val="653691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au 3">
            <a:extLst>
              <a:ext uri="{FF2B5EF4-FFF2-40B4-BE49-F238E27FC236}">
                <a16:creationId xmlns:a16="http://schemas.microsoft.com/office/drawing/2014/main" id="{744FCEEC-2B2B-42D2-8119-234FD90AEDC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2626002"/>
              </p:ext>
            </p:extLst>
          </p:nvPr>
        </p:nvGraphicFramePr>
        <p:xfrm>
          <a:off x="207617" y="1610321"/>
          <a:ext cx="11776765" cy="4779987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355353">
                  <a:extLst>
                    <a:ext uri="{9D8B030D-6E8A-4147-A177-3AD203B41FA5}">
                      <a16:colId xmlns:a16="http://schemas.microsoft.com/office/drawing/2014/main" val="1522998053"/>
                    </a:ext>
                  </a:extLst>
                </a:gridCol>
                <a:gridCol w="2355353">
                  <a:extLst>
                    <a:ext uri="{9D8B030D-6E8A-4147-A177-3AD203B41FA5}">
                      <a16:colId xmlns:a16="http://schemas.microsoft.com/office/drawing/2014/main" val="349902775"/>
                    </a:ext>
                  </a:extLst>
                </a:gridCol>
                <a:gridCol w="2355353">
                  <a:extLst>
                    <a:ext uri="{9D8B030D-6E8A-4147-A177-3AD203B41FA5}">
                      <a16:colId xmlns:a16="http://schemas.microsoft.com/office/drawing/2014/main" val="2380116823"/>
                    </a:ext>
                  </a:extLst>
                </a:gridCol>
                <a:gridCol w="2355353">
                  <a:extLst>
                    <a:ext uri="{9D8B030D-6E8A-4147-A177-3AD203B41FA5}">
                      <a16:colId xmlns:a16="http://schemas.microsoft.com/office/drawing/2014/main" val="3116303082"/>
                    </a:ext>
                  </a:extLst>
                </a:gridCol>
                <a:gridCol w="2355353">
                  <a:extLst>
                    <a:ext uri="{9D8B030D-6E8A-4147-A177-3AD203B41FA5}">
                      <a16:colId xmlns:a16="http://schemas.microsoft.com/office/drawing/2014/main" val="3321320292"/>
                    </a:ext>
                  </a:extLst>
                </a:gridCol>
              </a:tblGrid>
              <a:tr h="670569">
                <a:tc>
                  <a:txBody>
                    <a:bodyPr/>
                    <a:lstStyle/>
                    <a:p>
                      <a:pPr algn="ctr"/>
                      <a:r>
                        <a:rPr lang="fr-CA" sz="2400" dirty="0">
                          <a:latin typeface="TradeGothic OSQ" panose="02000806040000020004" pitchFamily="50" charset="0"/>
                        </a:rPr>
                        <a:t>Violon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137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sz="2400" dirty="0">
                          <a:latin typeface="TradeGothic OSQ" panose="02000806040000020004" pitchFamily="50" charset="0"/>
                        </a:rPr>
                        <a:t>Alto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137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sz="2400" dirty="0">
                          <a:latin typeface="TradeGothic OSQ" panose="02000806040000020004" pitchFamily="50" charset="0"/>
                        </a:rPr>
                        <a:t>Violoncelle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137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sz="2400" dirty="0">
                          <a:latin typeface="TradeGothic OSQ" panose="02000806040000020004" pitchFamily="50" charset="0"/>
                        </a:rPr>
                        <a:t>Contrebasse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137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sz="2400" dirty="0">
                          <a:latin typeface="TradeGothic OSQ" panose="02000806040000020004" pitchFamily="50" charset="0"/>
                        </a:rPr>
                        <a:t>Harpe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137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8589215"/>
                  </a:ext>
                </a:extLst>
              </a:tr>
              <a:tr h="4109418">
                <a:tc>
                  <a:txBody>
                    <a:bodyPr/>
                    <a:lstStyle/>
                    <a:p>
                      <a:pPr algn="l"/>
                      <a:endParaRPr lang="fr-CA" dirty="0">
                        <a:solidFill>
                          <a:schemeClr val="tx1"/>
                        </a:solidFill>
                        <a:latin typeface="TradeGothic OSQ" panose="02000806040000020004" pitchFamily="50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CA" dirty="0">
                        <a:solidFill>
                          <a:schemeClr val="tx1"/>
                        </a:solidFill>
                        <a:latin typeface="TradeGothic OSQ" panose="02000806040000020004" pitchFamily="50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CA" dirty="0">
                        <a:solidFill>
                          <a:schemeClr val="tx1"/>
                        </a:solidFill>
                        <a:latin typeface="TradeGothic OSQ" panose="02000806040000020004" pitchFamily="50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CA" dirty="0">
                        <a:solidFill>
                          <a:schemeClr val="tx1"/>
                        </a:solidFill>
                        <a:latin typeface="TradeGothic OSQ" panose="02000806040000020004" pitchFamily="50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CA" dirty="0">
                        <a:solidFill>
                          <a:schemeClr val="tx1"/>
                        </a:solidFill>
                        <a:latin typeface="TradeGothic OSQ" panose="02000806040000020004" pitchFamily="50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7597076"/>
                  </a:ext>
                </a:extLst>
              </a:tr>
            </a:tbl>
          </a:graphicData>
        </a:graphic>
      </p:graphicFrame>
      <p:sp>
        <p:nvSpPr>
          <p:cNvPr id="4" name="Titre 1">
            <a:extLst>
              <a:ext uri="{FF2B5EF4-FFF2-40B4-BE49-F238E27FC236}">
                <a16:creationId xmlns:a16="http://schemas.microsoft.com/office/drawing/2014/main" id="{825E4DB2-B8B0-490A-97B0-B86C5C194B1D}"/>
              </a:ext>
            </a:extLst>
          </p:cNvPr>
          <p:cNvSpPr txBox="1">
            <a:spLocks/>
          </p:cNvSpPr>
          <p:nvPr/>
        </p:nvSpPr>
        <p:spPr>
          <a:xfrm>
            <a:off x="0" y="1"/>
            <a:ext cx="12192000" cy="1325880"/>
          </a:xfrm>
          <a:prstGeom prst="rect">
            <a:avLst/>
          </a:prstGeom>
          <a:solidFill>
            <a:srgbClr val="D91378"/>
          </a:solidFill>
          <a:ln>
            <a:noFill/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CA" sz="3500" b="1" dirty="0">
                <a:solidFill>
                  <a:schemeClr val="bg1"/>
                </a:solidFill>
                <a:latin typeface="TradeGothic OSQ" panose="02000806040000020004" pitchFamily="50" charset="0"/>
                <a:cs typeface="Calibri Light" panose="020F0302020204030204" pitchFamily="34" charset="0"/>
              </a:rPr>
              <a:t>  LES CORDES</a:t>
            </a:r>
          </a:p>
        </p:txBody>
      </p:sp>
    </p:spTree>
    <p:extLst>
      <p:ext uri="{BB962C8B-B14F-4D97-AF65-F5344CB8AC3E}">
        <p14:creationId xmlns:p14="http://schemas.microsoft.com/office/powerpoint/2010/main" val="18220293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>
            <a:extLst>
              <a:ext uri="{FF2B5EF4-FFF2-40B4-BE49-F238E27FC236}">
                <a16:creationId xmlns:a16="http://schemas.microsoft.com/office/drawing/2014/main" id="{BF8921DE-1C55-4734-A603-C4AA14FD779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7161740"/>
              </p:ext>
            </p:extLst>
          </p:nvPr>
        </p:nvGraphicFramePr>
        <p:xfrm>
          <a:off x="229704" y="1458534"/>
          <a:ext cx="11776765" cy="234000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355353">
                  <a:extLst>
                    <a:ext uri="{9D8B030D-6E8A-4147-A177-3AD203B41FA5}">
                      <a16:colId xmlns:a16="http://schemas.microsoft.com/office/drawing/2014/main" val="1522998053"/>
                    </a:ext>
                  </a:extLst>
                </a:gridCol>
                <a:gridCol w="2355353">
                  <a:extLst>
                    <a:ext uri="{9D8B030D-6E8A-4147-A177-3AD203B41FA5}">
                      <a16:colId xmlns:a16="http://schemas.microsoft.com/office/drawing/2014/main" val="349902775"/>
                    </a:ext>
                  </a:extLst>
                </a:gridCol>
                <a:gridCol w="2355353">
                  <a:extLst>
                    <a:ext uri="{9D8B030D-6E8A-4147-A177-3AD203B41FA5}">
                      <a16:colId xmlns:a16="http://schemas.microsoft.com/office/drawing/2014/main" val="2380116823"/>
                    </a:ext>
                  </a:extLst>
                </a:gridCol>
                <a:gridCol w="2355353">
                  <a:extLst>
                    <a:ext uri="{9D8B030D-6E8A-4147-A177-3AD203B41FA5}">
                      <a16:colId xmlns:a16="http://schemas.microsoft.com/office/drawing/2014/main" val="3116303082"/>
                    </a:ext>
                  </a:extLst>
                </a:gridCol>
                <a:gridCol w="2355353">
                  <a:extLst>
                    <a:ext uri="{9D8B030D-6E8A-4147-A177-3AD203B41FA5}">
                      <a16:colId xmlns:a16="http://schemas.microsoft.com/office/drawing/2014/main" val="3321320292"/>
                    </a:ext>
                  </a:extLst>
                </a:gridCol>
              </a:tblGrid>
              <a:tr h="494933">
                <a:tc>
                  <a:txBody>
                    <a:bodyPr/>
                    <a:lstStyle/>
                    <a:p>
                      <a:pPr algn="ctr"/>
                      <a:r>
                        <a:rPr lang="fr-CA" sz="2400" dirty="0">
                          <a:latin typeface="TradeGothic OSQ" panose="02000806040000020004" pitchFamily="50" charset="0"/>
                        </a:rPr>
                        <a:t>Triangle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137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sz="2400" dirty="0">
                          <a:latin typeface="TradeGothic OSQ" panose="02000806040000020004" pitchFamily="50" charset="0"/>
                        </a:rPr>
                        <a:t>Castagnettes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137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sz="2400" dirty="0">
                          <a:latin typeface="TradeGothic OSQ" panose="02000806040000020004" pitchFamily="50" charset="0"/>
                        </a:rPr>
                        <a:t>Xylophone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137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sz="2400" dirty="0">
                          <a:latin typeface="TradeGothic OSQ" panose="02000806040000020004" pitchFamily="50" charset="0"/>
                        </a:rPr>
                        <a:t>Fouet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137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sz="2400" dirty="0">
                          <a:latin typeface="TradeGothic OSQ" panose="02000806040000020004" pitchFamily="50" charset="0"/>
                        </a:rPr>
                        <a:t>Cymbales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137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8589215"/>
                  </a:ext>
                </a:extLst>
              </a:tr>
              <a:tr h="1845067">
                <a:tc>
                  <a:txBody>
                    <a:bodyPr/>
                    <a:lstStyle/>
                    <a:p>
                      <a:pPr algn="l"/>
                      <a:endParaRPr lang="fr-CA" dirty="0">
                        <a:solidFill>
                          <a:schemeClr val="tx1"/>
                        </a:solidFill>
                        <a:latin typeface="TradeGothic OSQ" panose="02000806040000020004" pitchFamily="50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CA" dirty="0">
                        <a:solidFill>
                          <a:schemeClr val="tx1"/>
                        </a:solidFill>
                        <a:latin typeface="TradeGothic OSQ" panose="02000806040000020004" pitchFamily="50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CA" dirty="0">
                        <a:solidFill>
                          <a:schemeClr val="tx1"/>
                        </a:solidFill>
                        <a:latin typeface="TradeGothic OSQ" panose="02000806040000020004" pitchFamily="50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CA" dirty="0">
                        <a:solidFill>
                          <a:schemeClr val="tx1"/>
                        </a:solidFill>
                        <a:latin typeface="TradeGothic OSQ" panose="02000806040000020004" pitchFamily="50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CA" dirty="0">
                        <a:solidFill>
                          <a:schemeClr val="tx1"/>
                        </a:solidFill>
                        <a:latin typeface="TradeGothic OSQ" panose="02000806040000020004" pitchFamily="50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7597076"/>
                  </a:ext>
                </a:extLst>
              </a:tr>
            </a:tbl>
          </a:graphicData>
        </a:graphic>
      </p:graphicFrame>
      <p:graphicFrame>
        <p:nvGraphicFramePr>
          <p:cNvPr id="5" name="Tableau 3">
            <a:extLst>
              <a:ext uri="{FF2B5EF4-FFF2-40B4-BE49-F238E27FC236}">
                <a16:creationId xmlns:a16="http://schemas.microsoft.com/office/drawing/2014/main" id="{2AE60871-A928-42B9-903F-71980BE5E39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7431182"/>
              </p:ext>
            </p:extLst>
          </p:nvPr>
        </p:nvGraphicFramePr>
        <p:xfrm>
          <a:off x="260625" y="3931186"/>
          <a:ext cx="11670750" cy="2739199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945125">
                  <a:extLst>
                    <a:ext uri="{9D8B030D-6E8A-4147-A177-3AD203B41FA5}">
                      <a16:colId xmlns:a16="http://schemas.microsoft.com/office/drawing/2014/main" val="1522998053"/>
                    </a:ext>
                  </a:extLst>
                </a:gridCol>
                <a:gridCol w="1945125">
                  <a:extLst>
                    <a:ext uri="{9D8B030D-6E8A-4147-A177-3AD203B41FA5}">
                      <a16:colId xmlns:a16="http://schemas.microsoft.com/office/drawing/2014/main" val="349902775"/>
                    </a:ext>
                  </a:extLst>
                </a:gridCol>
                <a:gridCol w="1945125">
                  <a:extLst>
                    <a:ext uri="{9D8B030D-6E8A-4147-A177-3AD203B41FA5}">
                      <a16:colId xmlns:a16="http://schemas.microsoft.com/office/drawing/2014/main" val="2380116823"/>
                    </a:ext>
                  </a:extLst>
                </a:gridCol>
                <a:gridCol w="1945125">
                  <a:extLst>
                    <a:ext uri="{9D8B030D-6E8A-4147-A177-3AD203B41FA5}">
                      <a16:colId xmlns:a16="http://schemas.microsoft.com/office/drawing/2014/main" val="3116303082"/>
                    </a:ext>
                  </a:extLst>
                </a:gridCol>
                <a:gridCol w="1945125">
                  <a:extLst>
                    <a:ext uri="{9D8B030D-6E8A-4147-A177-3AD203B41FA5}">
                      <a16:colId xmlns:a16="http://schemas.microsoft.com/office/drawing/2014/main" val="3006032292"/>
                    </a:ext>
                  </a:extLst>
                </a:gridCol>
                <a:gridCol w="1945125">
                  <a:extLst>
                    <a:ext uri="{9D8B030D-6E8A-4147-A177-3AD203B41FA5}">
                      <a16:colId xmlns:a16="http://schemas.microsoft.com/office/drawing/2014/main" val="1891444664"/>
                    </a:ext>
                  </a:extLst>
                </a:gridCol>
              </a:tblGrid>
              <a:tr h="755114">
                <a:tc>
                  <a:txBody>
                    <a:bodyPr/>
                    <a:lstStyle/>
                    <a:p>
                      <a:pPr algn="ctr"/>
                      <a:r>
                        <a:rPr lang="fr-CA" sz="2400" dirty="0">
                          <a:latin typeface="TradeGothic OSQ" panose="02000806040000020004" pitchFamily="50" charset="0"/>
                        </a:rPr>
                        <a:t>Caisse claire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137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sz="2400" dirty="0">
                          <a:latin typeface="TradeGothic OSQ" panose="02000806040000020004" pitchFamily="50" charset="0"/>
                        </a:rPr>
                        <a:t>Tambour de basque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137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sz="2400" dirty="0">
                          <a:latin typeface="TradeGothic OSQ" panose="02000806040000020004" pitchFamily="50" charset="0"/>
                        </a:rPr>
                        <a:t>Timbales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137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sz="2400" dirty="0">
                          <a:latin typeface="TradeGothic OSQ" panose="02000806040000020004" pitchFamily="50" charset="0"/>
                        </a:rPr>
                        <a:t>Grosse caisse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137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sz="2400" dirty="0">
                          <a:latin typeface="TradeGothic OSQ" panose="02000806040000020004" pitchFamily="50" charset="0"/>
                        </a:rPr>
                        <a:t>Blocs chinois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137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sz="2400" dirty="0">
                          <a:latin typeface="TradeGothic OSQ" panose="02000806040000020004" pitchFamily="50" charset="0"/>
                        </a:rPr>
                        <a:t>Gong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137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8589215"/>
                  </a:ext>
                </a:extLst>
              </a:tr>
              <a:tr h="1916239">
                <a:tc>
                  <a:txBody>
                    <a:bodyPr/>
                    <a:lstStyle/>
                    <a:p>
                      <a:pPr algn="l"/>
                      <a:endParaRPr lang="fr-CA" dirty="0">
                        <a:solidFill>
                          <a:schemeClr val="tx1"/>
                        </a:solidFill>
                        <a:latin typeface="TradeGothic OSQ" panose="02000806040000020004" pitchFamily="50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CA" dirty="0">
                        <a:solidFill>
                          <a:schemeClr val="tx1"/>
                        </a:solidFill>
                        <a:latin typeface="TradeGothic OSQ" panose="02000806040000020004" pitchFamily="50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CA" dirty="0">
                        <a:solidFill>
                          <a:schemeClr val="tx1"/>
                        </a:solidFill>
                        <a:latin typeface="TradeGothic OSQ" panose="02000806040000020004" pitchFamily="50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CA" dirty="0">
                        <a:solidFill>
                          <a:schemeClr val="tx1"/>
                        </a:solidFill>
                        <a:latin typeface="TradeGothic OSQ" panose="02000806040000020004" pitchFamily="50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CA" dirty="0">
                        <a:solidFill>
                          <a:schemeClr val="tx1"/>
                        </a:solidFill>
                        <a:latin typeface="TradeGothic OSQ" panose="02000806040000020004" pitchFamily="50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CA" dirty="0">
                        <a:solidFill>
                          <a:schemeClr val="tx1"/>
                        </a:solidFill>
                        <a:latin typeface="TradeGothic OSQ" panose="02000806040000020004" pitchFamily="50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7597076"/>
                  </a:ext>
                </a:extLst>
              </a:tr>
            </a:tbl>
          </a:graphicData>
        </a:graphic>
      </p:graphicFrame>
      <p:sp>
        <p:nvSpPr>
          <p:cNvPr id="6" name="Titre 1">
            <a:extLst>
              <a:ext uri="{FF2B5EF4-FFF2-40B4-BE49-F238E27FC236}">
                <a16:creationId xmlns:a16="http://schemas.microsoft.com/office/drawing/2014/main" id="{96BDC184-4127-4460-A654-015EC8A0945A}"/>
              </a:ext>
            </a:extLst>
          </p:cNvPr>
          <p:cNvSpPr txBox="1">
            <a:spLocks/>
          </p:cNvSpPr>
          <p:nvPr/>
        </p:nvSpPr>
        <p:spPr>
          <a:xfrm>
            <a:off x="0" y="1"/>
            <a:ext cx="12192000" cy="1325880"/>
          </a:xfrm>
          <a:prstGeom prst="rect">
            <a:avLst/>
          </a:prstGeom>
          <a:solidFill>
            <a:srgbClr val="D91378"/>
          </a:solidFill>
          <a:ln>
            <a:noFill/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CA" sz="3500" b="1" dirty="0">
                <a:solidFill>
                  <a:schemeClr val="bg1"/>
                </a:solidFill>
                <a:latin typeface="TradeGothic OSQ" panose="02000806040000020004" pitchFamily="50" charset="0"/>
                <a:cs typeface="Calibri Light" panose="020F0302020204030204" pitchFamily="34" charset="0"/>
              </a:rPr>
              <a:t>  LES PERCUSSIONS</a:t>
            </a:r>
          </a:p>
        </p:txBody>
      </p:sp>
    </p:spTree>
    <p:extLst>
      <p:ext uri="{BB962C8B-B14F-4D97-AF65-F5344CB8AC3E}">
        <p14:creationId xmlns:p14="http://schemas.microsoft.com/office/powerpoint/2010/main" val="402131323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</TotalTime>
  <Words>68</Words>
  <Application>Microsoft Office PowerPoint</Application>
  <PresentationFormat>Grand écran</PresentationFormat>
  <Paragraphs>48</Paragraphs>
  <Slides>6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TradeGothic OSQ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 timbre</dc:title>
  <dc:creator>Geneviève Nadeau</dc:creator>
  <cp:lastModifiedBy>Marie-Eve Paquin</cp:lastModifiedBy>
  <cp:revision>13</cp:revision>
  <dcterms:created xsi:type="dcterms:W3CDTF">2021-01-13T17:39:34Z</dcterms:created>
  <dcterms:modified xsi:type="dcterms:W3CDTF">2021-02-02T21:41:06Z</dcterms:modified>
</cp:coreProperties>
</file>